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1" r:id="rId3"/>
    <p:sldId id="318" r:id="rId4"/>
    <p:sldId id="312" r:id="rId5"/>
    <p:sldId id="313" r:id="rId6"/>
    <p:sldId id="350" r:id="rId7"/>
    <p:sldId id="300" r:id="rId8"/>
    <p:sldId id="279" r:id="rId9"/>
    <p:sldId id="319" r:id="rId10"/>
    <p:sldId id="301" r:id="rId11"/>
    <p:sldId id="320" r:id="rId12"/>
    <p:sldId id="316" r:id="rId13"/>
    <p:sldId id="323" r:id="rId14"/>
    <p:sldId id="310" r:id="rId15"/>
    <p:sldId id="349" r:id="rId16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19" userDrawn="1">
          <p15:clr>
            <a:srgbClr val="A4A3A4"/>
          </p15:clr>
        </p15:guide>
        <p15:guide id="2" pos="3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72"/>
      </p:cViewPr>
      <p:guideLst>
        <p:guide orient="horz" pos="2119"/>
        <p:guide pos="38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8.wmf"/><Relationship Id="rId2" Type="http://schemas.openxmlformats.org/officeDocument/2006/relationships/tags" Target="../tags/tag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84867" y="2292440"/>
            <a:ext cx="6503831" cy="1023474"/>
          </a:xfrm>
        </p:spPr>
        <p:txBody>
          <a:bodyPr>
            <a:normAutofit/>
          </a:bodyPr>
          <a:lstStyle/>
          <a:p>
            <a:r>
              <a:rPr lang="zh-CN" altLang="en-US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17</a:t>
            </a:r>
            <a:r>
              <a:rPr lang="zh-CN" altLang="en-US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章  特殊三角形</a:t>
            </a:r>
            <a:endParaRPr lang="en-US" altLang="zh-CN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03052" y="4190335"/>
            <a:ext cx="5267459" cy="706906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17.2  </a:t>
            </a:r>
            <a:r>
              <a:rPr lang="zh-CN" altLang="en-US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直角三角形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48647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 展示激学</a:t>
            </a:r>
            <a:r>
              <a:rPr lang="en-US" altLang="zh-CN" sz="28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·</a:t>
            </a:r>
            <a:r>
              <a:rPr lang="zh-CN" altLang="en-US" sz="28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拓思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50" name=" 2050"/>
          <p:cNvSpPr/>
          <p:nvPr/>
        </p:nvSpPr>
        <p:spPr bwMode="auto">
          <a:xfrm>
            <a:off x="0" y="2359450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04" name="文本框 103"/>
          <p:cNvSpPr txBox="1"/>
          <p:nvPr/>
        </p:nvSpPr>
        <p:spPr>
          <a:xfrm>
            <a:off x="354793" y="1629622"/>
            <a:ext cx="10581005" cy="523220"/>
          </a:xfrm>
          <a:prstGeom prst="rect">
            <a:avLst/>
          </a:prstGeom>
          <a:solidFill>
            <a:srgbClr val="92D050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证明：在直角三角形中</a:t>
            </a:r>
            <a:r>
              <a:rPr lang="zh-CN" sz="2800" b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 </a:t>
            </a:r>
            <a:r>
              <a:rPr lang="en-US" altLang="zh-CN" sz="2800" b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30°</a:t>
            </a:r>
            <a:r>
              <a:rPr lang="zh-CN" sz="2800" b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角</a:t>
            </a:r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所对的直角边等于斜边的一半</a:t>
            </a:r>
            <a:r>
              <a:rPr lang="zh-CN" sz="2800" b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800" b="0" dirty="0" smtClean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7459212" y="2526484"/>
            <a:ext cx="4528655" cy="3320984"/>
            <a:chOff x="7492768" y="1654029"/>
            <a:chExt cx="4528655" cy="3320984"/>
          </a:xfrm>
        </p:grpSpPr>
        <p:grpSp>
          <p:nvGrpSpPr>
            <p:cNvPr id="8" name="组合 8"/>
            <p:cNvGrpSpPr/>
            <p:nvPr/>
          </p:nvGrpSpPr>
          <p:grpSpPr>
            <a:xfrm>
              <a:off x="7894041" y="2231471"/>
              <a:ext cx="3607267" cy="2256639"/>
              <a:chOff x="7894041" y="2231471"/>
              <a:chExt cx="3607267" cy="2256639"/>
            </a:xfrm>
          </p:grpSpPr>
          <p:sp>
            <p:nvSpPr>
              <p:cNvPr id="13" name="直角三角形 12"/>
              <p:cNvSpPr/>
              <p:nvPr/>
            </p:nvSpPr>
            <p:spPr>
              <a:xfrm>
                <a:off x="7894041" y="2231471"/>
                <a:ext cx="3607267" cy="2256639"/>
              </a:xfrm>
              <a:prstGeom prst="rtTriangle">
                <a:avLst/>
              </a:prstGeom>
              <a:solidFill>
                <a:schemeClr val="bg1"/>
              </a:solidFill>
              <a:ln w="285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矩形 13"/>
              <p:cNvSpPr/>
              <p:nvPr/>
            </p:nvSpPr>
            <p:spPr>
              <a:xfrm>
                <a:off x="7902429" y="4194495"/>
                <a:ext cx="318782" cy="293615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11501306" y="4278386"/>
              <a:ext cx="52011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A</a:t>
              </a:r>
              <a:endParaRPr lang="zh-CN" altLang="en-US" sz="32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492768" y="1654029"/>
              <a:ext cx="52011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B</a:t>
              </a:r>
              <a:endParaRPr lang="zh-CN" altLang="en-US" sz="32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519333" y="4390238"/>
              <a:ext cx="52011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C</a:t>
              </a:r>
              <a:endParaRPr lang="zh-CN" altLang="en-US" sz="32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11728" y="2290193"/>
            <a:ext cx="10402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已知</a:t>
            </a:r>
            <a:r>
              <a:rPr lang="en-US" altLang="zh-CN" sz="2400" dirty="0" smtClean="0"/>
              <a:t>:</a:t>
            </a:r>
          </a:p>
          <a:p>
            <a:r>
              <a:rPr lang="zh-CN" altLang="en-US" sz="2400" dirty="0" smtClean="0"/>
              <a:t>求证</a:t>
            </a:r>
            <a: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endParaRPr lang="zh-CN" altLang="en-US" sz="2400" dirty="0">
              <a:solidFill>
                <a:srgbClr val="1717F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470869" y="2265957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zh-CN" sz="2400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Rt△ABC</a:t>
            </a:r>
            <a:r>
              <a:rPr lang="zh-CN" altLang="en-US" sz="2400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</a:t>
            </a:r>
            <a:r>
              <a:rPr lang="zh-CN" altLang="zh-CN" sz="2400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，∠</a:t>
            </a:r>
            <a:r>
              <a:rPr lang="en-US" altLang="zh-CN" sz="2400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zh-CN" sz="2400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en-US" altLang="zh-CN" sz="2400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zh-CN" sz="2400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=90°</a:t>
            </a:r>
            <a:r>
              <a:rPr lang="zh-CN" altLang="en-US" sz="2400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zh-CN" sz="2400" dirty="0" smtClean="0">
                <a:solidFill>
                  <a:srgbClr val="1717F9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∠</a:t>
            </a:r>
            <a:r>
              <a:rPr lang="en-US" altLang="zh-CN" sz="2400" dirty="0" smtClean="0">
                <a:solidFill>
                  <a:srgbClr val="1717F9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A=30°</a:t>
            </a:r>
            <a:r>
              <a:rPr lang="zh-CN" altLang="en-US" sz="2400" u="sng" dirty="0" smtClean="0">
                <a:solidFill>
                  <a:srgbClr val="1717F9"/>
                </a:solidFill>
              </a:rPr>
              <a:t>   </a:t>
            </a:r>
            <a:r>
              <a:rPr lang="zh-CN" altLang="en-US" sz="2400" dirty="0" smtClean="0">
                <a:solidFill>
                  <a:srgbClr val="1717F9"/>
                </a:solidFill>
              </a:rPr>
              <a:t>     </a:t>
            </a:r>
            <a:endParaRPr lang="en-US" altLang="zh-CN" sz="2400" u="sng" dirty="0" smtClean="0">
              <a:solidFill>
                <a:srgbClr val="1717F9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1583" y="3575118"/>
            <a:ext cx="6686026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</a:rPr>
              <a:t>证明：</a:t>
            </a:r>
            <a:r>
              <a:rPr lang="zh-CN" sz="24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取</a:t>
            </a:r>
            <a:r>
              <a:rPr lang="en-US" altLang="zh-CN" sz="24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zh-CN" altLang="en-US" sz="24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中点</a:t>
            </a:r>
            <a:r>
              <a:rPr lang="en-US" altLang="zh-CN" sz="24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，连接</a:t>
            </a:r>
            <a:r>
              <a:rPr lang="en-US" altLang="zh-CN" sz="240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CD</a:t>
            </a:r>
            <a:endParaRPr lang="en-US" altLang="zh-CN" sz="2400" dirty="0" smtClean="0"/>
          </a:p>
          <a:p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      ∴ CD=BD</a:t>
            </a:r>
            <a:endParaRPr lang="en-US" altLang="zh-CN" sz="24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1448782" y="4367361"/>
            <a:ext cx="45885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∵ </a:t>
            </a:r>
            <a:r>
              <a:rPr lang="zh-CN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∠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A=30°</a:t>
            </a:r>
          </a:p>
          <a:p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∴</a:t>
            </a:r>
            <a:r>
              <a:rPr lang="zh-CN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 ∠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B=60°</a:t>
            </a:r>
          </a:p>
          <a:p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∴ </a:t>
            </a:r>
            <a:r>
              <a:rPr lang="zh-CN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△</a:t>
            </a:r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DBC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是等边三角形</a:t>
            </a:r>
            <a:endParaRPr lang="en-US" altLang="zh-CN" sz="2400" b="1" dirty="0" smtClean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∴BC=BD=  AB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                                 </a:t>
            </a:r>
            <a:endParaRPr lang="en-US" altLang="zh-CN" sz="2400" b="1" dirty="0" smtClean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2400" dirty="0" smtClean="0"/>
          </a:p>
        </p:txBody>
      </p:sp>
      <p:grpSp>
        <p:nvGrpSpPr>
          <p:cNvPr id="23" name="组合 22"/>
          <p:cNvGrpSpPr/>
          <p:nvPr/>
        </p:nvGrpSpPr>
        <p:grpSpPr>
          <a:xfrm>
            <a:off x="7877262" y="3682766"/>
            <a:ext cx="2410437" cy="1644243"/>
            <a:chOff x="7877262" y="3707933"/>
            <a:chExt cx="2410437" cy="1644243"/>
          </a:xfrm>
        </p:grpSpPr>
        <p:cxnSp>
          <p:nvCxnSpPr>
            <p:cNvPr id="20" name="直接连接符 19"/>
            <p:cNvCxnSpPr>
              <a:stCxn id="13" idx="5"/>
            </p:cNvCxnSpPr>
            <p:nvPr/>
          </p:nvCxnSpPr>
          <p:spPr>
            <a:xfrm flipH="1">
              <a:off x="7877262" y="4232246"/>
              <a:ext cx="1786857" cy="111993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9767582" y="3707933"/>
              <a:ext cx="52011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D</a:t>
              </a:r>
              <a:endParaRPr lang="zh-CN" altLang="en-US" sz="3200" dirty="0"/>
            </a:p>
          </p:txBody>
        </p:sp>
      </p:grpSp>
      <p:sp>
        <p:nvSpPr>
          <p:cNvPr id="25" name="矩形 24"/>
          <p:cNvSpPr/>
          <p:nvPr/>
        </p:nvSpPr>
        <p:spPr>
          <a:xfrm>
            <a:off x="2940924" y="4005719"/>
            <a:ext cx="452374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0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直角三角形斜边的中线是斜边的一半</a:t>
            </a:r>
            <a:r>
              <a:rPr lang="en-US" altLang="zh-CN" sz="20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543370" y="2684685"/>
            <a:ext cx="6096000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2400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BC=  AB</a:t>
            </a:r>
            <a:r>
              <a:rPr lang="zh-CN" altLang="en-US" sz="2400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                    </a:t>
            </a:r>
            <a:endParaRPr lang="zh-CN" altLang="en-US" sz="2400" dirty="0">
              <a:solidFill>
                <a:srgbClr val="1717F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816864" y="5452480"/>
          <a:ext cx="3587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4" imgW="152400" imgH="393700" progId="">
                  <p:embed/>
                </p:oleObj>
              </mc:Choice>
              <mc:Fallback>
                <p:oleObj name="Equation" r:id="rId4" imgW="152400" imgH="3937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864" y="5452480"/>
                        <a:ext cx="35877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2058039" y="2626730"/>
          <a:ext cx="3587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6" imgW="152400" imgH="393700" progId="">
                  <p:embed/>
                </p:oleObj>
              </mc:Choice>
              <mc:Fallback>
                <p:oleObj name="Equation" r:id="rId6" imgW="152400" imgH="3937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039" y="2626730"/>
                        <a:ext cx="35877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" name="文本框 103"/>
          <p:cNvSpPr txBox="1"/>
          <p:nvPr/>
        </p:nvSpPr>
        <p:spPr>
          <a:xfrm>
            <a:off x="707131" y="2292353"/>
            <a:ext cx="6272509" cy="2030095"/>
          </a:xfrm>
          <a:prstGeom prst="rect">
            <a:avLst/>
          </a:prstGeom>
          <a:solidFill>
            <a:srgbClr val="92D050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直角三角形的</a:t>
            </a:r>
            <a:r>
              <a:rPr lang="zh-CN" altLang="en-US" sz="2800" b="1" u="sng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性质定理</a:t>
            </a:r>
            <a:r>
              <a:rPr lang="en-US" altLang="zh-CN" sz="2800" b="1" u="sng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3:</a:t>
            </a:r>
          </a:p>
          <a:p>
            <a:pPr indent="0">
              <a:lnSpc>
                <a:spcPct val="150000"/>
              </a:lnSpc>
            </a:pPr>
            <a:r>
              <a:rPr lang="en-US" altLang="zh-CN" sz="2800" b="1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sz="2800" b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zh-CN" sz="2800" b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直角三角形</a:t>
            </a:r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中</a:t>
            </a:r>
            <a:r>
              <a:rPr lang="zh-CN" sz="2800" b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30°</a:t>
            </a:r>
            <a:r>
              <a:rPr lang="zh-CN" sz="2800" b="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角</a:t>
            </a:r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所对的</a:t>
            </a:r>
            <a:r>
              <a:rPr lang="zh-CN" sz="2800" b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直角边</a:t>
            </a:r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等于</a:t>
            </a:r>
            <a:r>
              <a:rPr lang="zh-CN" sz="2800" b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斜边</a:t>
            </a:r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的一半</a:t>
            </a:r>
            <a:r>
              <a:rPr lang="zh-CN" sz="2800" b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800" b="0" dirty="0" smtClean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7519333" y="1753299"/>
            <a:ext cx="4495100" cy="3221714"/>
            <a:chOff x="7519333" y="1753299"/>
            <a:chExt cx="4495100" cy="3221714"/>
          </a:xfrm>
        </p:grpSpPr>
        <p:grpSp>
          <p:nvGrpSpPr>
            <p:cNvPr id="9" name="组合 8"/>
            <p:cNvGrpSpPr/>
            <p:nvPr/>
          </p:nvGrpSpPr>
          <p:grpSpPr>
            <a:xfrm>
              <a:off x="7894041" y="2231471"/>
              <a:ext cx="3607267" cy="2256639"/>
              <a:chOff x="7894041" y="2231471"/>
              <a:chExt cx="3607267" cy="2256639"/>
            </a:xfrm>
          </p:grpSpPr>
          <p:sp>
            <p:nvSpPr>
              <p:cNvPr id="7" name="直角三角形 6"/>
              <p:cNvSpPr/>
              <p:nvPr/>
            </p:nvSpPr>
            <p:spPr>
              <a:xfrm>
                <a:off x="7894041" y="2231471"/>
                <a:ext cx="3607267" cy="2256639"/>
              </a:xfrm>
              <a:prstGeom prst="rtTriangle">
                <a:avLst/>
              </a:prstGeom>
              <a:solidFill>
                <a:schemeClr val="bg1"/>
              </a:solidFill>
              <a:ln w="285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" name="矩形 7"/>
              <p:cNvSpPr/>
              <p:nvPr/>
            </p:nvSpPr>
            <p:spPr>
              <a:xfrm>
                <a:off x="7902429" y="4194495"/>
                <a:ext cx="318782" cy="293615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7617204" y="1753299"/>
              <a:ext cx="52011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A</a:t>
              </a:r>
              <a:endParaRPr lang="zh-CN" altLang="en-US" sz="32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494316" y="4330117"/>
              <a:ext cx="52011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B</a:t>
              </a:r>
              <a:endParaRPr lang="zh-CN" altLang="en-US" sz="32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519333" y="4390238"/>
              <a:ext cx="52011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C</a:t>
              </a:r>
              <a:endParaRPr lang="zh-CN" altLang="en-US" sz="3200" dirty="0"/>
            </a:p>
          </p:txBody>
        </p:sp>
      </p:grp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707390" y="4488180"/>
            <a:ext cx="506412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几何语言：</a:t>
            </a:r>
          </a:p>
          <a:p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在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Rt△ABC 中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∠C=90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°</a:t>
            </a:r>
          </a:p>
          <a:p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∠B=30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°</a:t>
            </a:r>
          </a:p>
          <a:p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∴A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C=  AB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662430" y="5709285"/>
          <a:ext cx="429260" cy="62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6" imgW="152400" imgH="393700" progId="">
                  <p:embed/>
                </p:oleObj>
              </mc:Choice>
              <mc:Fallback>
                <p:oleObj name="Equation" r:id="rId6" imgW="152400" imgH="3937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430" y="5709285"/>
                        <a:ext cx="429260" cy="6292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导思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7663" name="Text Box 30"/>
          <p:cNvSpPr txBox="1"/>
          <p:nvPr/>
        </p:nvSpPr>
        <p:spPr>
          <a:xfrm>
            <a:off x="314257" y="2208433"/>
            <a:ext cx="2715362" cy="35394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endParaRPr lang="zh-CN" altLang="en-US" sz="2800" dirty="0">
              <a:solidFill>
                <a:srgbClr val="3333CC"/>
              </a:solidFill>
              <a:latin typeface="Arial" panose="020B0604020202020204" pitchFamily="34" charset="0"/>
            </a:endParaRPr>
          </a:p>
          <a:p>
            <a:pPr algn="l"/>
            <a:r>
              <a:rPr lang="zh-CN" altLang="en-US" sz="2800" b="1" dirty="0" smtClean="0">
                <a:solidFill>
                  <a:srgbClr val="3333CC"/>
                </a:solidFill>
                <a:latin typeface="Arial" panose="020B0604020202020204" pitchFamily="34" charset="0"/>
              </a:rPr>
              <a:t>直角三角形的</a:t>
            </a:r>
            <a:endParaRPr lang="en-US" altLang="zh-CN" sz="2800" b="1" dirty="0" smtClean="0">
              <a:solidFill>
                <a:srgbClr val="3333CC"/>
              </a:solidFill>
              <a:latin typeface="Arial" panose="020B0604020202020204" pitchFamily="34" charset="0"/>
            </a:endParaRPr>
          </a:p>
          <a:p>
            <a:pPr algn="l"/>
            <a:r>
              <a:rPr lang="zh-CN" altLang="en-US" sz="2800" b="1" dirty="0" smtClean="0">
                <a:solidFill>
                  <a:srgbClr val="3333CC"/>
                </a:solidFill>
                <a:latin typeface="Arial" panose="020B0604020202020204" pitchFamily="34" charset="0"/>
              </a:rPr>
              <a:t>  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性质定理</a:t>
            </a:r>
            <a:r>
              <a:rPr lang="zh-CN" altLang="en-US" sz="2800" b="1" dirty="0" smtClean="0">
                <a:solidFill>
                  <a:srgbClr val="3333CC"/>
                </a:solidFill>
                <a:latin typeface="Arial" panose="020B0604020202020204" pitchFamily="34" charset="0"/>
              </a:rPr>
              <a:t>：</a:t>
            </a:r>
            <a:endParaRPr lang="zh-CN" altLang="en-US"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  <a:p>
            <a:pPr algn="l">
              <a:spcBef>
                <a:spcPct val="50000"/>
              </a:spcBef>
            </a:pPr>
            <a:endParaRPr lang="zh-CN" altLang="en-US" sz="2800" dirty="0">
              <a:solidFill>
                <a:srgbClr val="3333CC"/>
              </a:solidFill>
              <a:latin typeface="Arial" panose="020B0604020202020204" pitchFamily="34" charset="0"/>
            </a:endParaRPr>
          </a:p>
          <a:p>
            <a:pPr algn="l">
              <a:spcBef>
                <a:spcPct val="50000"/>
              </a:spcBef>
            </a:pPr>
            <a:endParaRPr lang="zh-CN" altLang="en-US" sz="2800" dirty="0">
              <a:solidFill>
                <a:srgbClr val="3333CC"/>
              </a:solidFill>
              <a:latin typeface="Arial" panose="020B0604020202020204" pitchFamily="34" charset="0"/>
            </a:endParaRPr>
          </a:p>
          <a:p>
            <a:pPr algn="l"/>
            <a:r>
              <a:rPr lang="zh-CN" altLang="en-US" sz="2800" b="1" dirty="0">
                <a:solidFill>
                  <a:srgbClr val="3333CC"/>
                </a:solidFill>
                <a:latin typeface="Arial" panose="020B0604020202020204" pitchFamily="34" charset="0"/>
              </a:rPr>
              <a:t>直角三角形</a:t>
            </a:r>
            <a:r>
              <a:rPr lang="zh-CN" altLang="en-US" sz="2800" b="1" dirty="0" smtClean="0">
                <a:solidFill>
                  <a:srgbClr val="3333CC"/>
                </a:solidFill>
                <a:latin typeface="Arial" panose="020B0604020202020204" pitchFamily="34" charset="0"/>
              </a:rPr>
              <a:t>的</a:t>
            </a:r>
            <a:endParaRPr lang="en-US" altLang="zh-CN" sz="2800" b="1" dirty="0" smtClean="0">
              <a:solidFill>
                <a:srgbClr val="3333CC"/>
              </a:solidFill>
              <a:latin typeface="Arial" panose="020B0604020202020204" pitchFamily="34" charset="0"/>
            </a:endParaRPr>
          </a:p>
          <a:p>
            <a:pPr algn="l"/>
            <a:r>
              <a:rPr lang="zh-CN" altLang="en-US" sz="2800" b="1" dirty="0" smtClean="0">
                <a:solidFill>
                  <a:srgbClr val="3333CC"/>
                </a:solidFill>
                <a:latin typeface="Arial" panose="020B0604020202020204" pitchFamily="34" charset="0"/>
              </a:rPr>
              <a:t>  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判定定理</a:t>
            </a:r>
            <a:r>
              <a:rPr lang="zh-CN" altLang="en-US" sz="2800" b="1" dirty="0" smtClean="0">
                <a:solidFill>
                  <a:srgbClr val="3333CC"/>
                </a:solidFill>
                <a:latin typeface="Arial" panose="020B0604020202020204" pitchFamily="34" charset="0"/>
              </a:rPr>
              <a:t>：</a:t>
            </a:r>
            <a:endParaRPr lang="zh-CN" altLang="en-US" sz="2800" b="1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27660" name="AutoShape 32"/>
          <p:cNvSpPr/>
          <p:nvPr/>
        </p:nvSpPr>
        <p:spPr>
          <a:xfrm>
            <a:off x="2910625" y="1917879"/>
            <a:ext cx="183856" cy="2073148"/>
          </a:xfrm>
          <a:prstGeom prst="leftBrace">
            <a:avLst>
              <a:gd name="adj1" fmla="val 183333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7661" name="AutoShape 33"/>
          <p:cNvSpPr/>
          <p:nvPr/>
        </p:nvSpPr>
        <p:spPr>
          <a:xfrm>
            <a:off x="2859109" y="4624043"/>
            <a:ext cx="196735" cy="1741366"/>
          </a:xfrm>
          <a:prstGeom prst="leftBrace">
            <a:avLst>
              <a:gd name="adj1" fmla="val 208333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4002" name="Text Box 34"/>
          <p:cNvSpPr txBox="1"/>
          <p:nvPr/>
        </p:nvSpPr>
        <p:spPr>
          <a:xfrm>
            <a:off x="3326100" y="1764348"/>
            <a:ext cx="4857750" cy="52197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>
                <a:latin typeface="+mn-ea"/>
                <a:cs typeface="+mn-ea"/>
              </a:rPr>
              <a:t>1.</a:t>
            </a:r>
            <a:r>
              <a:rPr lang="zh-CN" altLang="en-US" sz="2800" dirty="0">
                <a:latin typeface="+mn-ea"/>
                <a:cs typeface="+mn-ea"/>
              </a:rPr>
              <a:t>直角三角形</a:t>
            </a:r>
            <a:r>
              <a:rPr lang="zh-CN" altLang="en-US" sz="2800" dirty="0" smtClean="0">
                <a:latin typeface="+mn-ea"/>
                <a:cs typeface="+mn-ea"/>
              </a:rPr>
              <a:t>两个锐角</a:t>
            </a:r>
            <a:r>
              <a:rPr lang="zh-CN" altLang="en-US" sz="2800" dirty="0">
                <a:latin typeface="+mn-ea"/>
                <a:cs typeface="+mn-ea"/>
              </a:rPr>
              <a:t>互</a:t>
            </a:r>
            <a:r>
              <a:rPr lang="zh-CN" altLang="en-US" sz="2800" dirty="0" smtClean="0">
                <a:latin typeface="+mn-ea"/>
                <a:cs typeface="+mn-ea"/>
              </a:rPr>
              <a:t>余。</a:t>
            </a:r>
            <a:endParaRPr lang="zh-CN" altLang="en-US" sz="2800" dirty="0">
              <a:latin typeface="+mn-ea"/>
              <a:cs typeface="+mn-ea"/>
            </a:endParaRPr>
          </a:p>
        </p:txBody>
      </p:sp>
      <p:sp>
        <p:nvSpPr>
          <p:cNvPr id="84003" name="Text Box 35"/>
          <p:cNvSpPr txBox="1"/>
          <p:nvPr/>
        </p:nvSpPr>
        <p:spPr>
          <a:xfrm>
            <a:off x="3321299" y="2554899"/>
            <a:ext cx="7355285" cy="52197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en-US" sz="28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.</a:t>
            </a:r>
            <a:r>
              <a:rPr lang="zh-CN" altLang="en-US" sz="28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直角三角形斜边</a:t>
            </a:r>
            <a:r>
              <a:rPr lang="zh-CN" altLang="en-US" sz="28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上的中线等于斜边的</a:t>
            </a:r>
            <a:r>
              <a:rPr lang="zh-CN" altLang="en-US" sz="28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一半。</a:t>
            </a:r>
            <a:endParaRPr lang="en-US" altLang="zh-CN" sz="2000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84007" name="Text Box 39"/>
          <p:cNvSpPr txBox="1"/>
          <p:nvPr/>
        </p:nvSpPr>
        <p:spPr>
          <a:xfrm>
            <a:off x="3338984" y="4646082"/>
            <a:ext cx="8458200" cy="954107"/>
          </a:xfrm>
          <a:prstGeom prst="rect">
            <a:avLst/>
          </a:prstGeom>
          <a:solidFill>
            <a:srgbClr val="92D05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</a:rPr>
              <a:t>1</a:t>
            </a:r>
            <a:r>
              <a:rPr lang="en-US" sz="2800" dirty="0" smtClean="0">
                <a:latin typeface="Arial" panose="020B0604020202020204" pitchFamily="34" charset="0"/>
              </a:rPr>
              <a:t>.</a:t>
            </a:r>
            <a:r>
              <a:rPr lang="zh-CN" altLang="en-US" sz="2800" dirty="0">
                <a:latin typeface="Arial" panose="020B0604020202020204" pitchFamily="34" charset="0"/>
              </a:rPr>
              <a:t> </a:t>
            </a:r>
            <a:r>
              <a:rPr lang="zh-CN" altLang="en-US" sz="2800" dirty="0" smtClean="0">
                <a:latin typeface="Arial" panose="020B0604020202020204" pitchFamily="34" charset="0"/>
              </a:rPr>
              <a:t>如果</a:t>
            </a:r>
            <a:r>
              <a:rPr lang="zh-CN" altLang="en-US" sz="2800" dirty="0">
                <a:latin typeface="Arial" panose="020B0604020202020204" pitchFamily="34" charset="0"/>
              </a:rPr>
              <a:t>一个三角形的两个角互余，那么这个三角形是直角三角形。</a:t>
            </a:r>
          </a:p>
        </p:txBody>
      </p:sp>
      <p:sp>
        <p:nvSpPr>
          <p:cNvPr id="84008" name="Text Box 40"/>
          <p:cNvSpPr txBox="1"/>
          <p:nvPr/>
        </p:nvSpPr>
        <p:spPr>
          <a:xfrm>
            <a:off x="3355749" y="5965825"/>
            <a:ext cx="8505190" cy="523220"/>
          </a:xfrm>
          <a:prstGeom prst="rect">
            <a:avLst/>
          </a:prstGeom>
          <a:solidFill>
            <a:srgbClr val="92D05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</a:rPr>
              <a:t>2</a:t>
            </a:r>
            <a:r>
              <a:rPr lang="en-US" sz="2800" dirty="0" smtClean="0">
                <a:latin typeface="Arial" panose="020B0604020202020204" pitchFamily="34" charset="0"/>
              </a:rPr>
              <a:t>.</a:t>
            </a:r>
            <a:r>
              <a:rPr lang="zh-CN" altLang="en-US" sz="2800" dirty="0">
                <a:latin typeface="Arial" panose="020B0604020202020204" pitchFamily="34" charset="0"/>
              </a:rPr>
              <a:t> （定义）有一个角等于</a:t>
            </a:r>
            <a:r>
              <a:rPr lang="en-US" altLang="zh-CN" sz="2800" dirty="0">
                <a:latin typeface="Arial" panose="020B0604020202020204" pitchFamily="34" charset="0"/>
              </a:rPr>
              <a:t>90°</a:t>
            </a:r>
            <a:r>
              <a:rPr lang="zh-CN" altLang="en-US" sz="2800" dirty="0">
                <a:latin typeface="Arial" panose="020B0604020202020204" pitchFamily="34" charset="0"/>
              </a:rPr>
              <a:t>的三角形是直角三角形。</a:t>
            </a:r>
          </a:p>
        </p:txBody>
      </p:sp>
      <p:sp>
        <p:nvSpPr>
          <p:cNvPr id="84009" name="Text Box 41"/>
          <p:cNvSpPr txBox="1"/>
          <p:nvPr/>
        </p:nvSpPr>
        <p:spPr>
          <a:xfrm>
            <a:off x="3343782" y="3357012"/>
            <a:ext cx="8451850" cy="95313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 dirty="0">
                <a:latin typeface="Arial" panose="020B0604020202020204" pitchFamily="34" charset="0"/>
              </a:rPr>
              <a:t>3.</a:t>
            </a:r>
            <a:r>
              <a:rPr lang="zh-CN" altLang="en-US" sz="2800" dirty="0">
                <a:latin typeface="Arial" panose="020B0604020202020204" pitchFamily="34" charset="0"/>
              </a:rPr>
              <a:t>在直角三角形中，</a:t>
            </a:r>
            <a:r>
              <a:rPr lang="en-US" altLang="zh-CN" sz="2800" dirty="0">
                <a:latin typeface="Arial" panose="020B0604020202020204" pitchFamily="34" charset="0"/>
              </a:rPr>
              <a:t>30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</a:rPr>
              <a:t> °</a:t>
            </a:r>
            <a:r>
              <a:rPr lang="zh-CN" altLang="en-US" sz="2800" dirty="0">
                <a:latin typeface="Arial" panose="020B0604020202020204" pitchFamily="34" charset="0"/>
              </a:rPr>
              <a:t>角所对的直角边等于斜边的</a:t>
            </a:r>
            <a:r>
              <a:rPr lang="zh-CN" altLang="en-US" sz="2800" dirty="0" smtClean="0">
                <a:latin typeface="Arial" panose="020B0604020202020204" pitchFamily="34" charset="0"/>
              </a:rPr>
              <a:t>一半。</a:t>
            </a:r>
            <a:endParaRPr lang="en-US" altLang="zh-CN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02" grpId="0" bldLvl="0" animBg="1"/>
      <p:bldP spid="84003" grpId="0" bldLvl="0" animBg="1"/>
      <p:bldP spid="84007" grpId="0" bldLvl="0" animBg="1"/>
      <p:bldP spid="84008" grpId="0" bldLvl="0" animBg="1"/>
      <p:bldP spid="84009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rcRect l="71227" t="12331"/>
          <a:stretch>
            <a:fillRect/>
          </a:stretch>
        </p:blipFill>
        <p:spPr>
          <a:xfrm>
            <a:off x="7150735" y="0"/>
            <a:ext cx="4979035" cy="397446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rcRect r="28614"/>
          <a:stretch>
            <a:fillRect/>
          </a:stretch>
        </p:blipFill>
        <p:spPr>
          <a:xfrm>
            <a:off x="266700" y="107950"/>
            <a:ext cx="7677150" cy="28168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作业布置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544445" y="2804795"/>
            <a:ext cx="683387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数学书</a:t>
            </a:r>
            <a:r>
              <a:rPr lang="en-US" altLang="zh-C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P149</a:t>
            </a:r>
            <a:r>
              <a:rPr lang="zh-CN" altLang="zh-CN" sz="3600" dirty="0" smtClean="0"/>
              <a:t>练习</a:t>
            </a:r>
            <a:r>
              <a:rPr lang="zh-CN" altLang="zh-CN" sz="3600" dirty="0"/>
              <a:t>，习题</a:t>
            </a:r>
            <a:r>
              <a:rPr lang="en-US" altLang="zh-CN" sz="3600" dirty="0"/>
              <a:t>A</a:t>
            </a:r>
            <a:r>
              <a:rPr lang="zh-CN" altLang="zh-CN" sz="3600" dirty="0"/>
              <a:t>、</a:t>
            </a:r>
            <a:r>
              <a:rPr lang="en-US" altLang="zh-CN" sz="3600" dirty="0"/>
              <a:t>B</a:t>
            </a:r>
            <a:r>
              <a:rPr lang="zh-CN" altLang="zh-CN" sz="3600" dirty="0"/>
              <a:t>组，画图，写过程</a:t>
            </a:r>
          </a:p>
          <a:p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rcRect l="55993" t="30492" r="10736" b="19869"/>
          <a:stretch>
            <a:fillRect/>
          </a:stretch>
        </p:blipFill>
        <p:spPr>
          <a:xfrm>
            <a:off x="660400" y="1974802"/>
            <a:ext cx="5640705" cy="402971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rcRect t="80706"/>
          <a:stretch>
            <a:fillRect/>
          </a:stretch>
        </p:blipFill>
        <p:spPr>
          <a:xfrm>
            <a:off x="296986" y="734646"/>
            <a:ext cx="11605846" cy="1088390"/>
          </a:xfrm>
          <a:prstGeom prst="rect">
            <a:avLst/>
          </a:prstGeom>
        </p:spPr>
      </p:pic>
      <p:sp>
        <p:nvSpPr>
          <p:cNvPr id="4" name=" 220"/>
          <p:cNvSpPr/>
          <p:nvPr/>
        </p:nvSpPr>
        <p:spPr>
          <a:xfrm>
            <a:off x="376848" y="290537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拓展拔高</a:t>
            </a:r>
            <a:endParaRPr lang="zh-CN" altLang="en-US" sz="20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6" y="1016000"/>
            <a:ext cx="1991584" cy="49082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课前准备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27100" y="1016000"/>
            <a:ext cx="1074126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/>
              <a:t>课本</a:t>
            </a:r>
          </a:p>
          <a:p>
            <a:pPr algn="ctr"/>
            <a:endParaRPr lang="zh-CN" altLang="en-US" sz="4800" b="1" dirty="0"/>
          </a:p>
          <a:p>
            <a:pPr algn="ctr"/>
            <a:r>
              <a:rPr lang="zh-CN" altLang="en-US" sz="4800" b="1" smtClean="0"/>
              <a:t>学案练习本</a:t>
            </a:r>
            <a:endParaRPr lang="zh-CN" altLang="en-US" sz="4800" b="1" dirty="0"/>
          </a:p>
          <a:p>
            <a:pPr algn="ctr"/>
            <a:endParaRPr lang="zh-CN" altLang="en-US" sz="4800" b="1" dirty="0"/>
          </a:p>
          <a:p>
            <a:pPr algn="ctr"/>
            <a:r>
              <a:rPr lang="zh-CN" altLang="en-US" sz="4800" b="1" dirty="0"/>
              <a:t>套尺</a:t>
            </a:r>
          </a:p>
          <a:p>
            <a:pPr algn="ctr"/>
            <a:endParaRPr lang="zh-CN" altLang="en-US" sz="4800" b="1" dirty="0"/>
          </a:p>
          <a:p>
            <a:pPr algn="ctr"/>
            <a:r>
              <a:rPr lang="zh-CN" altLang="en-US" sz="4800" b="1" dirty="0" smtClean="0"/>
              <a:t>裁剪两个直角三角形（含</a:t>
            </a:r>
            <a:r>
              <a:rPr lang="en-US" altLang="zh-CN" sz="48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45°</a:t>
            </a:r>
            <a:r>
              <a:rPr lang="zh-CN" altLang="en-US" sz="48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和</a:t>
            </a:r>
            <a:r>
              <a:rPr lang="en-US" altLang="zh-CN" sz="48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60°</a:t>
            </a:r>
            <a:r>
              <a:rPr lang="zh-CN" altLang="en-US" sz="4800" b="1" dirty="0" smtClean="0"/>
              <a:t>）</a:t>
            </a:r>
            <a:endParaRPr lang="zh-CN" alt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5" y="1015999"/>
            <a:ext cx="2361482" cy="572957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学习目标</a:t>
            </a:r>
            <a:endParaRPr lang="zh-CN" altLang="en-US" sz="28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399896" y="2967334"/>
            <a:ext cx="894183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/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57626" y="2864303"/>
            <a:ext cx="9693364" cy="18429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32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1</a:t>
            </a:r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掌握直角三角形的</a:t>
            </a:r>
            <a:r>
              <a:rPr lang="en-US" altLang="zh-CN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条性质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定理</a:t>
            </a:r>
            <a:endParaRPr lang="en-US" altLang="zh-CN" sz="3200" b="1" dirty="0" smtClean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/>
            <a:r>
              <a:rPr lang="en-US" altLang="zh-CN" sz="32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2.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掌握直角三角形的判定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定理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引入新课</a:t>
            </a: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630045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30148" y="1730507"/>
            <a:ext cx="6737985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sz="320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什么是直角三角形？</a:t>
            </a:r>
            <a:r>
              <a:rPr lang="zh-CN" alt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用符号怎么表示？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2275" y="3256280"/>
            <a:ext cx="9095740" cy="255333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 anchor="t"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32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直角三角形定义：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有一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个角等于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90°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的三角形叫直角三角形。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spcBef>
                <a:spcPct val="50000"/>
              </a:spcBef>
            </a:pPr>
            <a:r>
              <a:rPr lang="zh-CN" altLang="en-US" sz="32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符号：</a:t>
            </a:r>
            <a:r>
              <a:rPr lang="en-US" altLang="zh-CN" sz="32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Rt</a:t>
            </a:r>
            <a:r>
              <a:rPr lang="en-US" altLang="en-US" sz="32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△</a:t>
            </a:r>
            <a:endParaRPr lang="en-US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spcBef>
                <a:spcPct val="50000"/>
              </a:spcBef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如：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Rt</a:t>
            </a:r>
            <a:r>
              <a:rPr lang="en-US" altLang="en-US" sz="32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△</a:t>
            </a:r>
            <a:r>
              <a:rPr lang="en-US" altLang="zh-CN" sz="3200" i="1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ABC</a:t>
            </a:r>
          </a:p>
        </p:txBody>
      </p:sp>
      <p:pic>
        <p:nvPicPr>
          <p:cNvPr id="18435" name="Picture 21" descr="B375_2复制 [转换]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517063" y="3380105"/>
            <a:ext cx="2460625" cy="27908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92430" y="1013460"/>
            <a:ext cx="271018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定向自学</a:t>
            </a:r>
            <a:r>
              <a:rPr lang="en-US" altLang="zh-CN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独思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6365" y="16891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630045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pic>
        <p:nvPicPr>
          <p:cNvPr id="18435" name="Picture 21" descr="B375_2复制 [转换]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321483" y="3562350"/>
            <a:ext cx="2460625" cy="27908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1665" y="1933575"/>
            <a:ext cx="10220325" cy="583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1.</a:t>
            </a:r>
            <a:r>
              <a:rPr kumimoji="0" lang="zh-CN" altLang="en-US" sz="32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如图，在</a:t>
            </a:r>
            <a:r>
              <a:rPr kumimoji="0" lang="en-US" altLang="zh-CN" sz="3200" b="1" kern="1200" cap="none" spc="0" normalizeH="0" baseline="0" noProof="0" dirty="0" err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Rt△ABC</a:t>
            </a:r>
            <a:r>
              <a:rPr kumimoji="0" lang="zh-CN" altLang="en-US" sz="32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中，两锐角的和∠</a:t>
            </a:r>
            <a:r>
              <a:rPr kumimoji="0" lang="en-US" altLang="zh-CN" sz="32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A+∠</a:t>
            </a:r>
            <a:r>
              <a:rPr kumimoji="0" lang="en-US" altLang="zh-CN" sz="3200" b="1" kern="1200" cap="none" spc="0" normalizeH="0" baseline="0" noProof="0" dirty="0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B=</a:t>
            </a:r>
            <a:r>
              <a:rPr kumimoji="0" lang="en-US" altLang="zh-CN" sz="3200" b="1" u="sng" kern="1200" cap="none" spc="0" normalizeH="0" baseline="0" noProof="0" dirty="0" smtClean="0">
                <a:latin typeface="+mn-ea"/>
                <a:ea typeface="+mn-ea"/>
                <a:cs typeface="+mn-cs"/>
              </a:rPr>
              <a:t>     </a:t>
            </a:r>
            <a:r>
              <a:rPr kumimoji="0" lang="en-US" altLang="zh-CN" sz="3200" b="1" kern="1200" cap="none" spc="0" normalizeH="0" baseline="0" noProof="0" dirty="0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3200" b="1" u="sng" kern="1200" cap="none" spc="0" normalizeH="0" baseline="0" noProof="0" dirty="0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</a:t>
            </a:r>
          </a:p>
        </p:txBody>
      </p:sp>
      <p:sp>
        <p:nvSpPr>
          <p:cNvPr id="28681" name="Text Box 11"/>
          <p:cNvSpPr txBox="1"/>
          <p:nvPr/>
        </p:nvSpPr>
        <p:spPr>
          <a:xfrm>
            <a:off x="679450" y="3709035"/>
            <a:ext cx="970026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Pct val="100000"/>
              <a:buFont typeface="Arial" panose="020B0604020202020204" pitchFamily="34" charset="0"/>
              <a:buNone/>
            </a:pP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在△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ABC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中，如果∠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A+∠B=90°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，那么△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ABC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是直角三角形吗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？为什么？</a:t>
            </a:r>
          </a:p>
        </p:txBody>
      </p:sp>
      <p:sp>
        <p:nvSpPr>
          <p:cNvPr id="28684" name="文本框 3"/>
          <p:cNvSpPr txBox="1"/>
          <p:nvPr/>
        </p:nvSpPr>
        <p:spPr>
          <a:xfrm>
            <a:off x="802640" y="2566670"/>
            <a:ext cx="10587355" cy="583565"/>
          </a:xfrm>
          <a:prstGeom prst="rect">
            <a:avLst/>
          </a:prstGeom>
          <a:solidFill>
            <a:srgbClr val="92D050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Pct val="100000"/>
              <a:buFont typeface="Arial" panose="020B0604020202020204" pitchFamily="34" charset="0"/>
              <a:buNone/>
            </a:pPr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直角三角形的</a:t>
            </a:r>
            <a:r>
              <a:rPr lang="zh-CN" altLang="en-US" b="1" u="sng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性质定理</a:t>
            </a:r>
            <a:r>
              <a:rPr lang="en-US" altLang="zh-CN" b="1" u="sng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直角三角形的两个锐角互</a:t>
            </a:r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余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28685" name="文本框 16"/>
          <p:cNvSpPr txBox="1"/>
          <p:nvPr/>
        </p:nvSpPr>
        <p:spPr>
          <a:xfrm>
            <a:off x="802640" y="5001578"/>
            <a:ext cx="8612188" cy="1076325"/>
          </a:xfrm>
          <a:prstGeom prst="rect">
            <a:avLst/>
          </a:prstGeom>
          <a:solidFill>
            <a:srgbClr val="92D050"/>
          </a:solidFill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Pct val="100000"/>
              <a:buFont typeface="Arial" panose="020B0604020202020204" pitchFamily="34" charset="0"/>
              <a:buNone/>
            </a:pP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直角三角形的</a:t>
            </a:r>
            <a:r>
              <a:rPr lang="zh-CN" altLang="en-US" b="1" u="sng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判定定理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：如果一个三角形的两个角互余，那么这个三角形是</a:t>
            </a:r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直角三角形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95238" y="1842741"/>
            <a:ext cx="10905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90°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9322045" y="2365695"/>
            <a:ext cx="1577130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4" grpId="0" bldLvl="0" animBg="1"/>
      <p:bldP spid="28685" grpId="0" bldLvl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220"/>
          <p:cNvSpPr/>
          <p:nvPr/>
        </p:nvSpPr>
        <p:spPr>
          <a:xfrm>
            <a:off x="314324" y="228014"/>
            <a:ext cx="321500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辩思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4324" y="1087250"/>
            <a:ext cx="4954954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如图：在等腰</a:t>
            </a:r>
            <a:r>
              <a:rPr lang="en-US" altLang="zh-CN" sz="3200" b="1" dirty="0" err="1">
                <a:latin typeface="黑体" panose="02010609060101010101" pitchFamily="49" charset="-122"/>
                <a:ea typeface="黑体" panose="02010609060101010101" pitchFamily="49" charset="-122"/>
              </a:rPr>
              <a:t>Rt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△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ABC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中，∠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BAC=90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°，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AD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是斜边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BC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上的中线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则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AD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和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BC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有怎样的数量关系？请证明你的猜想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0723" y="1624753"/>
            <a:ext cx="6031768" cy="4135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321500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辩思</a:t>
            </a: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630045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20090" y="1630045"/>
            <a:ext cx="1122616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800" b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观察</a:t>
            </a:r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与思考：</a:t>
            </a:r>
          </a:p>
          <a:p>
            <a:pPr indent="0"/>
            <a:r>
              <a:rPr lang="en-US" altLang="zh-CN" sz="2800" b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sz="2800" b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</a:t>
            </a:r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一张半透明的纸上画出</a:t>
            </a:r>
            <a:r>
              <a:rPr lang="zh-CN" sz="2800" b="0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Rt△ABC，∠C=90°，</a:t>
            </a:r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将∠B折叠，使点B与点C重合，折痕为EF，沿BE画出虚线CE，将纸</a:t>
            </a:r>
            <a:r>
              <a:rPr lang="zh-CN" sz="2800" b="0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展开</a:t>
            </a:r>
            <a:r>
              <a:rPr lang="zh-CN" altLang="en-US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9" name="图片 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0090" y="3013710"/>
            <a:ext cx="7014210" cy="214376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594995" y="4987925"/>
            <a:ext cx="10810240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algn="just"/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1.∠</a:t>
            </a:r>
            <a:r>
              <a:rPr lang="en-US" alt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与∠B有怎样的关系？</a:t>
            </a:r>
          </a:p>
          <a:p>
            <a:pPr indent="0" algn="just"/>
            <a:r>
              <a:rPr lang="en-US" alt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线段EC与线段EB有怎样的关系？</a:t>
            </a:r>
          </a:p>
          <a:p>
            <a:pPr indent="0" algn="just"/>
            <a:r>
              <a:rPr lang="en-US" altLang="zh-CN" sz="28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∠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2</a:t>
            </a:r>
            <a:r>
              <a:rPr 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与∠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A</a:t>
            </a:r>
            <a:r>
              <a:rPr 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有怎样的关系？</a:t>
            </a:r>
          </a:p>
          <a:p>
            <a:pPr indent="0" algn="just"/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4.</a:t>
            </a:r>
            <a:r>
              <a:rPr 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线段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AE</a:t>
            </a:r>
            <a:r>
              <a:rPr 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与线段</a:t>
            </a:r>
            <a:r>
              <a:rPr lang="en-US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CE</a:t>
            </a:r>
            <a:r>
              <a:rPr 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有怎样的关系？ 你发现了什么结论？</a:t>
            </a:r>
            <a:endParaRPr lang="en-US" altLang="zh-CN" sz="2800" b="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1815" y="3013710"/>
            <a:ext cx="3467735" cy="18548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合作研学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&amp;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展示激学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05869" y="1538559"/>
            <a:ext cx="8997168" cy="523220"/>
          </a:xfrm>
          <a:prstGeom prst="rect">
            <a:avLst/>
          </a:prstGeom>
          <a:solidFill>
            <a:srgbClr val="92D050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证明：在直角三角形中，斜边上的中线等于斜边的一半</a:t>
            </a:r>
            <a:r>
              <a:rPr lang="zh-CN" sz="28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。</a:t>
            </a:r>
            <a:endParaRPr lang="en-US" altLang="zh-CN" sz="2800" b="1" dirty="0" smtClean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36163" y="2323371"/>
            <a:ext cx="2863140" cy="379315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331035" y="2632216"/>
            <a:ext cx="7554735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/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已知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：在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Rt△ABC 中，∠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ACB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=90°，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D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是AB的中点，连结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C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D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。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 indent="0"/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求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证：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C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D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=  AB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.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053367" y="3437870"/>
          <a:ext cx="3587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" imgW="152400" imgH="393700" progId="">
                  <p:embed/>
                </p:oleObj>
              </mc:Choice>
              <mc:Fallback>
                <p:oleObj name="Equation" r:id="rId5" imgW="152400" imgH="3937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3367" y="3437870"/>
                        <a:ext cx="35877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9850755" y="3933190"/>
            <a:ext cx="424815" cy="368300"/>
          </a:xfrm>
          <a:prstGeom prst="rect">
            <a:avLst/>
          </a:prstGeom>
          <a:blipFill>
            <a:blip r:embed="rId7"/>
          </a:blipFill>
        </p:spPr>
        <p:txBody>
          <a:bodyPr wrap="square" rtlCol="0">
            <a:spAutoFit/>
          </a:bodyPr>
          <a:lstStyle/>
          <a:p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文本框 9"/>
          <p:cNvSpPr txBox="1"/>
          <p:nvPr/>
        </p:nvSpPr>
        <p:spPr>
          <a:xfrm>
            <a:off x="675487" y="1810769"/>
            <a:ext cx="6388546" cy="1930337"/>
          </a:xfrm>
          <a:prstGeom prst="rect">
            <a:avLst/>
          </a:prstGeom>
          <a:solidFill>
            <a:srgbClr val="92D050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直角三角形的</a:t>
            </a:r>
            <a:r>
              <a:rPr lang="zh-CN" altLang="en-US" sz="2800" b="1" u="sng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性质定理</a:t>
            </a:r>
            <a:r>
              <a:rPr lang="en-US" altLang="zh-CN" sz="2800" b="1" u="sng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2:</a:t>
            </a:r>
            <a:r>
              <a:rPr lang="en-US" altLang="zh-CN" sz="2800" b="1" dirty="0" smtClean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</a:p>
          <a:p>
            <a:pPr indent="457200">
              <a:lnSpc>
                <a:spcPct val="150000"/>
              </a:lnSpc>
            </a:pPr>
            <a:r>
              <a:rPr lang="en-US" altLang="zh-CN" sz="28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 </a:t>
            </a:r>
            <a:r>
              <a:rPr lang="zh-CN" sz="28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在</a:t>
            </a:r>
            <a:r>
              <a:rPr lang="zh-CN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直角三角形中，斜边上的中线等于斜边的一半</a:t>
            </a:r>
            <a:r>
              <a:rPr lang="zh-CN" sz="28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。</a:t>
            </a:r>
            <a:endParaRPr lang="en-US" altLang="zh-CN" sz="2800" b="1" dirty="0" smtClean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36163" y="1991686"/>
            <a:ext cx="2874600" cy="3808333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14680" y="4034155"/>
            <a:ext cx="506412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几何语言：</a:t>
            </a:r>
          </a:p>
          <a:p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在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Rt△ABC 中</a:t>
            </a:r>
          </a:p>
          <a:p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点</a:t>
            </a:r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D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是斜边的中点</a:t>
            </a:r>
          </a:p>
          <a:p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∴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CD=  AB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85595" y="5336540"/>
          <a:ext cx="429260" cy="62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152400" imgH="393700" progId="">
                  <p:embed/>
                </p:oleObj>
              </mc:Choice>
              <mc:Fallback>
                <p:oleObj name="Equation" r:id="rId5" imgW="152400" imgH="3937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595" y="5336540"/>
                        <a:ext cx="429260" cy="6292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0" grpId="1" animBg="1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PLUGINVER]" val="10"/>
  <p:tag name="COMMONDATA" val="eyJoZGlkIjoiNDhkYmZhYmRjODk1NDZkZjg2NzhmNmQzZDY0ZDU4ZmEifQ=="/>
  <p:tag name="commondata" val="eyJoZGlkIjoiZGRmNmIwZGVkMmM2YTQ5NmM5ZmY3ZmQ2NzI5ZDU4OD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</TotalTime>
  <Words>669</Words>
  <Application>Microsoft Office PowerPoint</Application>
  <PresentationFormat>自定义</PresentationFormat>
  <Paragraphs>86</Paragraphs>
  <Slides>15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7" baseType="lpstr">
      <vt:lpstr>波形</vt:lpstr>
      <vt:lpstr>Equation</vt:lpstr>
      <vt:lpstr>第17章  特殊三角形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China</cp:lastModifiedBy>
  <cp:revision>233</cp:revision>
  <dcterms:created xsi:type="dcterms:W3CDTF">2015-05-05T08:02:00Z</dcterms:created>
  <dcterms:modified xsi:type="dcterms:W3CDTF">2023-10-17T08:00:08Z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4E7660C392DA47E5865705EF4B4E40AF</vt:lpwstr>
  </property>
</Properties>
</file>